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2" r:id="rId4"/>
    <p:sldId id="261" r:id="rId5"/>
    <p:sldId id="263" r:id="rId6"/>
    <p:sldId id="258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711" y="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8211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302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917621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Brute Force Attacks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6350437" y="4417219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brute force attack is a simple yet effective method of gaining unauthorized access by repeatedly guessing username and password combinations until the correct one is found.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6350437" y="5898475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6868716" y="5880021"/>
            <a:ext cx="2411730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endParaRPr lang="en-US" sz="243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203013"/>
            <a:ext cx="8819555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Types of Brute Force Attacks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Rainbow Table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precomputed table used to reverse cryptographic hash functions and guess passwords.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Reverse Brute Force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Tries common passwords against multiple usernames, targeting networks with known data breaches.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Credential Stuffing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Uses previously leaked username-password pairs to try accessing other accounts.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678781"/>
            <a:ext cx="7044452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Rainbow Table Attacks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6350437" y="2820591"/>
            <a:ext cx="7415927" cy="3730228"/>
          </a:xfrm>
          <a:prstGeom prst="roundRect">
            <a:avLst>
              <a:gd name="adj" fmla="val 2978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6365677" y="2835831"/>
            <a:ext cx="7385447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6612493" y="2991564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Precomputed Tables</a:t>
            </a:r>
            <a:endParaRPr lang="en-US" sz="1944" dirty="0"/>
          </a:p>
        </p:txBody>
      </p:sp>
      <p:sp>
        <p:nvSpPr>
          <p:cNvPr id="9" name="Text 5"/>
          <p:cNvSpPr/>
          <p:nvPr/>
        </p:nvSpPr>
        <p:spPr>
          <a:xfrm>
            <a:off x="10309027" y="2991564"/>
            <a:ext cx="3195280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Used to reverse cryptographic hash functions</a:t>
            </a:r>
            <a:endParaRPr lang="en-US" sz="1944" dirty="0"/>
          </a:p>
        </p:txBody>
      </p:sp>
      <p:sp>
        <p:nvSpPr>
          <p:cNvPr id="10" name="Shape 6"/>
          <p:cNvSpPr/>
          <p:nvPr/>
        </p:nvSpPr>
        <p:spPr>
          <a:xfrm>
            <a:off x="6365677" y="4332446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6612493" y="4488180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Guessing Passwords</a:t>
            </a:r>
            <a:endParaRPr lang="en-US" sz="1944" dirty="0"/>
          </a:p>
        </p:txBody>
      </p:sp>
      <p:sp>
        <p:nvSpPr>
          <p:cNvPr id="12" name="Text 8"/>
          <p:cNvSpPr/>
          <p:nvPr/>
        </p:nvSpPr>
        <p:spPr>
          <a:xfrm>
            <a:off x="10309027" y="4488180"/>
            <a:ext cx="3195280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Tries to find the original password from the hash</a:t>
            </a:r>
            <a:endParaRPr lang="en-US" sz="1944" dirty="0"/>
          </a:p>
        </p:txBody>
      </p:sp>
      <p:sp>
        <p:nvSpPr>
          <p:cNvPr id="13" name="Shape 9"/>
          <p:cNvSpPr/>
          <p:nvPr/>
        </p:nvSpPr>
        <p:spPr>
          <a:xfrm>
            <a:off x="6365677" y="5434013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6612493" y="5589746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Efficiency</a:t>
            </a:r>
            <a:endParaRPr lang="en-US" sz="1944" dirty="0"/>
          </a:p>
        </p:txBody>
      </p:sp>
      <p:sp>
        <p:nvSpPr>
          <p:cNvPr id="15" name="Text 11"/>
          <p:cNvSpPr/>
          <p:nvPr/>
        </p:nvSpPr>
        <p:spPr>
          <a:xfrm>
            <a:off x="10309027" y="5589746"/>
            <a:ext cx="3195280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Can crack passwords faster than brute force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722471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Reverse Brute Force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1864281"/>
            <a:ext cx="7415927" cy="1453039"/>
          </a:xfrm>
          <a:prstGeom prst="roundRect">
            <a:avLst>
              <a:gd name="adj" fmla="val 7646"/>
            </a:avLst>
          </a:prstGeom>
          <a:solidFill>
            <a:srgbClr val="FFD8CC"/>
          </a:solidFill>
          <a:ln w="15240">
            <a:solidFill>
              <a:srgbClr val="E5BEB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126093" y="212633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Targeted Approach</a:t>
            </a:r>
            <a:endParaRPr lang="en-US" sz="2430" dirty="0"/>
          </a:p>
        </p:txBody>
      </p:sp>
      <p:sp>
        <p:nvSpPr>
          <p:cNvPr id="8" name="Text 4"/>
          <p:cNvSpPr/>
          <p:nvPr/>
        </p:nvSpPr>
        <p:spPr>
          <a:xfrm>
            <a:off x="1126093" y="2660213"/>
            <a:ext cx="689181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Focuses on a network of users with known data breaches.</a:t>
            </a:r>
            <a:endParaRPr lang="en-US" sz="1944" dirty="0"/>
          </a:p>
        </p:txBody>
      </p:sp>
      <p:sp>
        <p:nvSpPr>
          <p:cNvPr id="9" name="Shape 5"/>
          <p:cNvSpPr/>
          <p:nvPr/>
        </p:nvSpPr>
        <p:spPr>
          <a:xfrm>
            <a:off x="864037" y="3564136"/>
            <a:ext cx="7415927" cy="1848088"/>
          </a:xfrm>
          <a:prstGeom prst="roundRect">
            <a:avLst>
              <a:gd name="adj" fmla="val 6012"/>
            </a:avLst>
          </a:prstGeom>
          <a:solidFill>
            <a:srgbClr val="FFD8CC"/>
          </a:solidFill>
          <a:ln w="15240">
            <a:solidFill>
              <a:srgbClr val="E5BEB2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126093" y="3826193"/>
            <a:ext cx="315098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Common Passwords</a:t>
            </a:r>
            <a:endParaRPr lang="en-US" sz="2430" dirty="0"/>
          </a:p>
        </p:txBody>
      </p:sp>
      <p:sp>
        <p:nvSpPr>
          <p:cNvPr id="11" name="Text 7"/>
          <p:cNvSpPr/>
          <p:nvPr/>
        </p:nvSpPr>
        <p:spPr>
          <a:xfrm>
            <a:off x="1126093" y="4360069"/>
            <a:ext cx="689181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Tries a set of previously discovered passwords against multiple usernames.</a:t>
            </a:r>
            <a:endParaRPr lang="en-US" sz="1944" dirty="0"/>
          </a:p>
        </p:txBody>
      </p:sp>
      <p:sp>
        <p:nvSpPr>
          <p:cNvPr id="12" name="Shape 8"/>
          <p:cNvSpPr/>
          <p:nvPr/>
        </p:nvSpPr>
        <p:spPr>
          <a:xfrm>
            <a:off x="864037" y="5382816"/>
            <a:ext cx="7415927" cy="1848088"/>
          </a:xfrm>
          <a:prstGeom prst="roundRect">
            <a:avLst>
              <a:gd name="adj" fmla="val 6012"/>
            </a:avLst>
          </a:prstGeom>
          <a:solidFill>
            <a:srgbClr val="FFD8CC"/>
          </a:solidFill>
          <a:ln w="15240">
            <a:solidFill>
              <a:srgbClr val="E5BEB2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1126093" y="592109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Exploiting Reuse</a:t>
            </a:r>
            <a:endParaRPr lang="en-US" sz="2430" dirty="0"/>
          </a:p>
        </p:txBody>
      </p:sp>
      <p:sp>
        <p:nvSpPr>
          <p:cNvPr id="14" name="Text 10"/>
          <p:cNvSpPr/>
          <p:nvPr/>
        </p:nvSpPr>
        <p:spPr>
          <a:xfrm>
            <a:off x="1126093" y="6454973"/>
            <a:ext cx="689181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Capitalizes on people reusing the same passwords across accounts.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96571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Credential Stuffing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6696075" y="2107525"/>
            <a:ext cx="49292" cy="5156359"/>
          </a:xfrm>
          <a:prstGeom prst="roundRect">
            <a:avLst>
              <a:gd name="adj" fmla="val 225391"/>
            </a:avLst>
          </a:prstGeom>
          <a:solidFill>
            <a:srgbClr val="E5BEB2"/>
          </a:solidFill>
          <a:ln/>
        </p:spPr>
      </p:sp>
      <p:sp>
        <p:nvSpPr>
          <p:cNvPr id="7" name="Shape 3"/>
          <p:cNvSpPr/>
          <p:nvPr/>
        </p:nvSpPr>
        <p:spPr>
          <a:xfrm>
            <a:off x="6998434" y="2638187"/>
            <a:ext cx="864037" cy="49292"/>
          </a:xfrm>
          <a:prstGeom prst="roundRect">
            <a:avLst>
              <a:gd name="adj" fmla="val 225391"/>
            </a:avLst>
          </a:prstGeom>
          <a:solidFill>
            <a:srgbClr val="E5BEB2"/>
          </a:solidFill>
          <a:ln/>
        </p:spPr>
      </p:sp>
      <p:sp>
        <p:nvSpPr>
          <p:cNvPr id="8" name="Shape 4"/>
          <p:cNvSpPr/>
          <p:nvPr/>
        </p:nvSpPr>
        <p:spPr>
          <a:xfrm>
            <a:off x="6443008" y="2385179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FFD8CC"/>
          </a:solidFill>
          <a:ln w="15240">
            <a:solidFill>
              <a:srgbClr val="E5BEB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635889" y="2477691"/>
            <a:ext cx="16966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16" dirty="0"/>
          </a:p>
        </p:txBody>
      </p:sp>
      <p:sp>
        <p:nvSpPr>
          <p:cNvPr id="10" name="Text 6"/>
          <p:cNvSpPr/>
          <p:nvPr/>
        </p:nvSpPr>
        <p:spPr>
          <a:xfrm>
            <a:off x="8078510" y="235434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Breaches</a:t>
            </a:r>
            <a:endParaRPr lang="en-US" sz="2430" dirty="0"/>
          </a:p>
        </p:txBody>
      </p:sp>
      <p:sp>
        <p:nvSpPr>
          <p:cNvPr id="11" name="Text 7"/>
          <p:cNvSpPr/>
          <p:nvPr/>
        </p:nvSpPr>
        <p:spPr>
          <a:xfrm>
            <a:off x="8078510" y="2888218"/>
            <a:ext cx="56878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Attackers obtain lists of usernames and passwords.</a:t>
            </a:r>
            <a:endParaRPr lang="en-US" sz="1944" dirty="0"/>
          </a:p>
        </p:txBody>
      </p:sp>
      <p:sp>
        <p:nvSpPr>
          <p:cNvPr id="12" name="Shape 8"/>
          <p:cNvSpPr/>
          <p:nvPr/>
        </p:nvSpPr>
        <p:spPr>
          <a:xfrm>
            <a:off x="6998434" y="4702612"/>
            <a:ext cx="864037" cy="49292"/>
          </a:xfrm>
          <a:prstGeom prst="roundRect">
            <a:avLst>
              <a:gd name="adj" fmla="val 225391"/>
            </a:avLst>
          </a:prstGeom>
          <a:solidFill>
            <a:srgbClr val="E5BEB2"/>
          </a:solidFill>
          <a:ln/>
        </p:spPr>
      </p:sp>
      <p:sp>
        <p:nvSpPr>
          <p:cNvPr id="13" name="Shape 9"/>
          <p:cNvSpPr/>
          <p:nvPr/>
        </p:nvSpPr>
        <p:spPr>
          <a:xfrm>
            <a:off x="6443008" y="4449604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FFD8CC"/>
          </a:solidFill>
          <a:ln w="15240">
            <a:solidFill>
              <a:srgbClr val="E5BEB2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608624" y="4542115"/>
            <a:ext cx="224076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16" dirty="0"/>
          </a:p>
        </p:txBody>
      </p:sp>
      <p:sp>
        <p:nvSpPr>
          <p:cNvPr id="15" name="Text 11"/>
          <p:cNvSpPr/>
          <p:nvPr/>
        </p:nvSpPr>
        <p:spPr>
          <a:xfrm>
            <a:off x="8078510" y="4418767"/>
            <a:ext cx="3216116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Automated Attempts</a:t>
            </a:r>
            <a:endParaRPr lang="en-US" sz="2430" dirty="0"/>
          </a:p>
        </p:txBody>
      </p:sp>
      <p:sp>
        <p:nvSpPr>
          <p:cNvPr id="16" name="Text 12"/>
          <p:cNvSpPr/>
          <p:nvPr/>
        </p:nvSpPr>
        <p:spPr>
          <a:xfrm>
            <a:off x="8078510" y="4952643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Bots try the credentials on various websites.</a:t>
            </a:r>
            <a:endParaRPr lang="en-US" sz="1944" dirty="0"/>
          </a:p>
        </p:txBody>
      </p:sp>
      <p:sp>
        <p:nvSpPr>
          <p:cNvPr id="17" name="Shape 13"/>
          <p:cNvSpPr/>
          <p:nvPr/>
        </p:nvSpPr>
        <p:spPr>
          <a:xfrm>
            <a:off x="6998434" y="6371987"/>
            <a:ext cx="864037" cy="49292"/>
          </a:xfrm>
          <a:prstGeom prst="roundRect">
            <a:avLst>
              <a:gd name="adj" fmla="val 225391"/>
            </a:avLst>
          </a:prstGeom>
          <a:solidFill>
            <a:srgbClr val="E5BEB2"/>
          </a:solidFill>
          <a:ln/>
        </p:spPr>
      </p:sp>
      <p:sp>
        <p:nvSpPr>
          <p:cNvPr id="18" name="Shape 14"/>
          <p:cNvSpPr/>
          <p:nvPr/>
        </p:nvSpPr>
        <p:spPr>
          <a:xfrm>
            <a:off x="6443008" y="6118979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FFD8CC"/>
          </a:solidFill>
          <a:ln w="15240">
            <a:solidFill>
              <a:srgbClr val="E5BEB2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615886" y="6211491"/>
            <a:ext cx="209669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16" dirty="0"/>
          </a:p>
        </p:txBody>
      </p:sp>
      <p:sp>
        <p:nvSpPr>
          <p:cNvPr id="20" name="Text 16"/>
          <p:cNvSpPr/>
          <p:nvPr/>
        </p:nvSpPr>
        <p:spPr>
          <a:xfrm>
            <a:off x="8078510" y="608814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Exploiting Reuse</a:t>
            </a:r>
            <a:endParaRPr lang="en-US" sz="2430" dirty="0"/>
          </a:p>
        </p:txBody>
      </p:sp>
      <p:sp>
        <p:nvSpPr>
          <p:cNvPr id="21" name="Text 17"/>
          <p:cNvSpPr/>
          <p:nvPr/>
        </p:nvSpPr>
        <p:spPr>
          <a:xfrm>
            <a:off x="8078510" y="6622018"/>
            <a:ext cx="568785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Targets users who reuse the same login details.</a:t>
            </a:r>
            <a:endParaRPr lang="en-US" sz="194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4707" y="919282"/>
            <a:ext cx="7667387" cy="13182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91"/>
              </a:lnSpc>
              <a:buNone/>
            </a:pPr>
            <a:r>
              <a:rPr lang="en-US" sz="4153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Preventing Brute Force Attacks</a:t>
            </a:r>
            <a:endParaRPr lang="en-US" sz="4153" dirty="0"/>
          </a:p>
        </p:txBody>
      </p:sp>
      <p:sp>
        <p:nvSpPr>
          <p:cNvPr id="6" name="Shape 2"/>
          <p:cNvSpPr/>
          <p:nvPr/>
        </p:nvSpPr>
        <p:spPr>
          <a:xfrm>
            <a:off x="6224707" y="2791182"/>
            <a:ext cx="474583" cy="474583"/>
          </a:xfrm>
          <a:prstGeom prst="roundRect">
            <a:avLst>
              <a:gd name="adj" fmla="val 2000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389489" y="2870240"/>
            <a:ext cx="144899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2"/>
              </a:lnSpc>
              <a:buNone/>
            </a:pPr>
            <a:r>
              <a:rPr lang="en-US" sz="2492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492" dirty="0"/>
          </a:p>
        </p:txBody>
      </p:sp>
      <p:sp>
        <p:nvSpPr>
          <p:cNvPr id="8" name="Text 4"/>
          <p:cNvSpPr/>
          <p:nvPr/>
        </p:nvSpPr>
        <p:spPr>
          <a:xfrm>
            <a:off x="6910149" y="2791182"/>
            <a:ext cx="2662714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5"/>
              </a:lnSpc>
              <a:buNone/>
            </a:pPr>
            <a:r>
              <a:rPr lang="en-US" sz="2076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Avoid Common Info</a:t>
            </a:r>
            <a:endParaRPr lang="en-US" sz="2076" dirty="0"/>
          </a:p>
        </p:txBody>
      </p:sp>
      <p:sp>
        <p:nvSpPr>
          <p:cNvPr id="9" name="Text 5"/>
          <p:cNvSpPr/>
          <p:nvPr/>
        </p:nvSpPr>
        <p:spPr>
          <a:xfrm>
            <a:off x="6910149" y="3247311"/>
            <a:ext cx="6981944" cy="3375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58"/>
              </a:lnSpc>
              <a:buNone/>
            </a:pPr>
            <a:r>
              <a:rPr lang="en-US" sz="166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Never use personal information that can be found online.</a:t>
            </a:r>
            <a:endParaRPr lang="en-US" sz="1661" dirty="0"/>
          </a:p>
        </p:txBody>
      </p:sp>
      <p:sp>
        <p:nvSpPr>
          <p:cNvPr id="10" name="Shape 6"/>
          <p:cNvSpPr/>
          <p:nvPr/>
        </p:nvSpPr>
        <p:spPr>
          <a:xfrm>
            <a:off x="6224707" y="4033004"/>
            <a:ext cx="474583" cy="474583"/>
          </a:xfrm>
          <a:prstGeom prst="roundRect">
            <a:avLst>
              <a:gd name="adj" fmla="val 2000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366272" y="4112062"/>
            <a:ext cx="191453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2"/>
              </a:lnSpc>
              <a:buNone/>
            </a:pPr>
            <a:r>
              <a:rPr lang="en-US" sz="2492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492" dirty="0"/>
          </a:p>
        </p:txBody>
      </p:sp>
      <p:sp>
        <p:nvSpPr>
          <p:cNvPr id="12" name="Text 8"/>
          <p:cNvSpPr/>
          <p:nvPr/>
        </p:nvSpPr>
        <p:spPr>
          <a:xfrm>
            <a:off x="6910149" y="4033004"/>
            <a:ext cx="3180755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5"/>
              </a:lnSpc>
              <a:buNone/>
            </a:pPr>
            <a:r>
              <a:rPr lang="en-US" sz="2076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 Complex Passwords</a:t>
            </a:r>
            <a:endParaRPr lang="en-US" sz="2076" dirty="0"/>
          </a:p>
        </p:txBody>
      </p:sp>
      <p:sp>
        <p:nvSpPr>
          <p:cNvPr id="13" name="Text 9"/>
          <p:cNvSpPr/>
          <p:nvPr/>
        </p:nvSpPr>
        <p:spPr>
          <a:xfrm>
            <a:off x="6910149" y="4489133"/>
            <a:ext cx="6981944" cy="3375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58"/>
              </a:lnSpc>
              <a:buNone/>
            </a:pPr>
            <a:r>
              <a:rPr lang="en-US" sz="166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Combine letters, numbers, and symbols in long, unique passwords.</a:t>
            </a:r>
            <a:endParaRPr lang="en-US" sz="1661" dirty="0"/>
          </a:p>
        </p:txBody>
      </p:sp>
      <p:sp>
        <p:nvSpPr>
          <p:cNvPr id="14" name="Shape 10"/>
          <p:cNvSpPr/>
          <p:nvPr/>
        </p:nvSpPr>
        <p:spPr>
          <a:xfrm>
            <a:off x="6224707" y="5274826"/>
            <a:ext cx="474583" cy="474583"/>
          </a:xfrm>
          <a:prstGeom prst="roundRect">
            <a:avLst>
              <a:gd name="adj" fmla="val 2000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372463" y="5353883"/>
            <a:ext cx="179070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2"/>
              </a:lnSpc>
              <a:buNone/>
            </a:pPr>
            <a:r>
              <a:rPr lang="en-US" sz="2492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492" dirty="0"/>
          </a:p>
        </p:txBody>
      </p:sp>
      <p:sp>
        <p:nvSpPr>
          <p:cNvPr id="16" name="Text 12"/>
          <p:cNvSpPr/>
          <p:nvPr/>
        </p:nvSpPr>
        <p:spPr>
          <a:xfrm>
            <a:off x="6910149" y="5274826"/>
            <a:ext cx="2636758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5"/>
              </a:lnSpc>
              <a:buNone/>
            </a:pPr>
            <a:r>
              <a:rPr lang="en-US" sz="2076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Change Regularly</a:t>
            </a:r>
            <a:endParaRPr lang="en-US" sz="2076" dirty="0"/>
          </a:p>
        </p:txBody>
      </p:sp>
      <p:sp>
        <p:nvSpPr>
          <p:cNvPr id="17" name="Text 13"/>
          <p:cNvSpPr/>
          <p:nvPr/>
        </p:nvSpPr>
        <p:spPr>
          <a:xfrm>
            <a:off x="6910149" y="5730954"/>
            <a:ext cx="6981944" cy="3375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58"/>
              </a:lnSpc>
              <a:buNone/>
            </a:pPr>
            <a:r>
              <a:rPr lang="en-US" sz="166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Update passwords periodically to limit access windows.</a:t>
            </a:r>
            <a:endParaRPr lang="en-US" sz="1661" dirty="0"/>
          </a:p>
        </p:txBody>
      </p:sp>
      <p:sp>
        <p:nvSpPr>
          <p:cNvPr id="18" name="Shape 14"/>
          <p:cNvSpPr/>
          <p:nvPr/>
        </p:nvSpPr>
        <p:spPr>
          <a:xfrm>
            <a:off x="6224707" y="6516648"/>
            <a:ext cx="474583" cy="474583"/>
          </a:xfrm>
          <a:prstGeom prst="roundRect">
            <a:avLst>
              <a:gd name="adj" fmla="val 20002"/>
            </a:avLst>
          </a:prstGeom>
          <a:solidFill>
            <a:srgbClr val="FFD8CC"/>
          </a:solidFill>
          <a:ln w="7620">
            <a:solidFill>
              <a:srgbClr val="E5BEB2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357342" y="6595705"/>
            <a:ext cx="209193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2"/>
              </a:lnSpc>
              <a:buNone/>
            </a:pPr>
            <a:r>
              <a:rPr lang="en-US" sz="2492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492" dirty="0"/>
          </a:p>
        </p:txBody>
      </p:sp>
      <p:sp>
        <p:nvSpPr>
          <p:cNvPr id="20" name="Text 16"/>
          <p:cNvSpPr/>
          <p:nvPr/>
        </p:nvSpPr>
        <p:spPr>
          <a:xfrm>
            <a:off x="6910149" y="6516648"/>
            <a:ext cx="2636758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5"/>
              </a:lnSpc>
              <a:buNone/>
            </a:pPr>
            <a:r>
              <a:rPr lang="en-US" sz="2076" b="1" dirty="0">
                <a:solidFill>
                  <a:srgbClr val="403C4E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Enable 2FA</a:t>
            </a:r>
            <a:endParaRPr lang="en-US" sz="2076" dirty="0"/>
          </a:p>
        </p:txBody>
      </p:sp>
      <p:sp>
        <p:nvSpPr>
          <p:cNvPr id="21" name="Text 17"/>
          <p:cNvSpPr/>
          <p:nvPr/>
        </p:nvSpPr>
        <p:spPr>
          <a:xfrm>
            <a:off x="6910149" y="6972776"/>
            <a:ext cx="6981944" cy="3375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58"/>
              </a:lnSpc>
              <a:buNone/>
            </a:pPr>
            <a:r>
              <a:rPr lang="en-US" sz="1661" dirty="0">
                <a:solidFill>
                  <a:srgbClr val="403C4E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multi-factor authentication for an extra layer of security.</a:t>
            </a:r>
            <a:endParaRPr lang="en-US" sz="166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253</Words>
  <Application>Microsoft Office PowerPoint</Application>
  <PresentationFormat>Custom</PresentationFormat>
  <Paragraphs>52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Merriweather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Kripa Poudel</cp:lastModifiedBy>
  <cp:revision>5</cp:revision>
  <dcterms:created xsi:type="dcterms:W3CDTF">2024-07-01T07:55:29Z</dcterms:created>
  <dcterms:modified xsi:type="dcterms:W3CDTF">2024-07-01T09:57:03Z</dcterms:modified>
</cp:coreProperties>
</file>